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85" r:id="rId2"/>
    <p:sldId id="286" r:id="rId3"/>
    <p:sldId id="287" r:id="rId4"/>
    <p:sldId id="288" r:id="rId5"/>
    <p:sldId id="289" r:id="rId6"/>
    <p:sldId id="290" r:id="rId7"/>
    <p:sldId id="292" r:id="rId8"/>
    <p:sldId id="294" r:id="rId9"/>
    <p:sldId id="293" r:id="rId10"/>
    <p:sldId id="296" r:id="rId11"/>
    <p:sldId id="295" r:id="rId12"/>
    <p:sldId id="297" r:id="rId13"/>
    <p:sldId id="298" r:id="rId14"/>
    <p:sldId id="299" r:id="rId15"/>
    <p:sldId id="300" r:id="rId16"/>
    <p:sldId id="301" r:id="rId17"/>
    <p:sldId id="303" r:id="rId18"/>
    <p:sldId id="302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5" r:id="rId29"/>
    <p:sldId id="316" r:id="rId30"/>
    <p:sldId id="313" r:id="rId31"/>
    <p:sldId id="314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9" autoAdjust="0"/>
    <p:restoredTop sz="86444" autoAdjust="0"/>
  </p:normalViewPr>
  <p:slideViewPr>
    <p:cSldViewPr snapToGrid="0" snapToObjects="1">
      <p:cViewPr varScale="1">
        <p:scale>
          <a:sx n="76" d="100"/>
          <a:sy n="76" d="100"/>
        </p:scale>
        <p:origin x="78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671DE-B974-1645-9773-8DE72E573319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14A3D-3C3B-DE49-A718-2FFC0A4B9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6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587375"/>
            <a:ext cx="4556125" cy="3416300"/>
          </a:xfrm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-d distance down</a:t>
            </a:r>
            <a:r>
              <a:rPr lang="en-US" baseline="0" dirty="0"/>
              <a:t> the view vector to the </a:t>
            </a:r>
            <a:r>
              <a:rPr lang="en-US" baseline="0"/>
              <a:t>view plane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03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view direction is parallel to the up direction, u will be zero vector divided by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17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in architectural drawings…this is an artistic</a:t>
            </a:r>
            <a:r>
              <a:rPr lang="en-US" baseline="0" dirty="0"/>
              <a:t> distinction based in the objects in the image and their orientation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64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5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Increasing d is like </a:t>
            </a:r>
            <a:r>
              <a:rPr lang="en-US"/>
              <a:t>a zoom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25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notice?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47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Somce</a:t>
            </a:r>
            <a:r>
              <a:rPr lang="en-US" dirty="0"/>
              <a:t>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4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77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pixel center it would 0.5 and 0.5</a:t>
            </a:r>
          </a:p>
          <a:p>
            <a:r>
              <a:rPr lang="en-US" dirty="0"/>
              <a:t>offsets</a:t>
            </a:r>
            <a:r>
              <a:rPr lang="en-US" baseline="0" dirty="0"/>
              <a:t> inside the pixel</a:t>
            </a:r>
          </a:p>
          <a:p>
            <a:r>
              <a:rPr lang="en-US" baseline="0" dirty="0"/>
              <a:t>0,0 lower left pixel corner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13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-d distance down</a:t>
            </a:r>
            <a:r>
              <a:rPr lang="en-US" baseline="0" dirty="0"/>
              <a:t> the view vector to the view plane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03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08276" y="6580867"/>
            <a:ext cx="3691604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9099" y="6572228"/>
            <a:ext cx="3367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000"/>
        </a:spcBef>
        <a:buClr>
          <a:schemeClr val="accent2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tx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>
          <a:xfrm>
            <a:off x="160774" y="1298378"/>
            <a:ext cx="8983226" cy="1836400"/>
          </a:xfrm>
          <a:noFill/>
        </p:spPr>
        <p:txBody>
          <a:bodyPr wrap="square" lIns="63500" tIns="25400" rIns="63500" bIns="25400" anchorCtr="1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CS 419: Production Rendering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Viewing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600200" y="4332637"/>
            <a:ext cx="6248400" cy="7360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buClrTx/>
              <a:buSzTx/>
              <a:buFontTx/>
              <a:buNone/>
            </a:pPr>
            <a:r>
              <a:rPr lang="en-US" sz="2400" dirty="0">
                <a:solidFill>
                  <a:schemeClr val="tx2"/>
                </a:solidFill>
                <a:latin typeface="+mn-lt"/>
              </a:rPr>
              <a:t>Eric Shaffer</a:t>
            </a:r>
          </a:p>
          <a:p>
            <a:pPr algn="ctr">
              <a:buClrTx/>
              <a:buSzTx/>
              <a:buFontTx/>
              <a:buNone/>
            </a:pPr>
            <a:r>
              <a:rPr lang="en-US" dirty="0">
                <a:solidFill>
                  <a:schemeClr val="tx2"/>
                </a:solidFill>
              </a:rPr>
              <a:t> </a:t>
            </a:r>
            <a:endParaRPr lang="en-US" sz="3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2667000" y="2438400"/>
            <a:ext cx="3908777" cy="1588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-1566333" y="1241778"/>
            <a:ext cx="337853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1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Horizon and Vanishing Points</a:t>
            </a:r>
          </a:p>
        </p:txBody>
      </p:sp>
      <p:pic>
        <p:nvPicPr>
          <p:cNvPr id="4" name="Content Placeholder 3" descr="Figure08.0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8" r="18258"/>
          <a:stretch>
            <a:fillRect/>
          </a:stretch>
        </p:blipFill>
        <p:spPr>
          <a:xfrm>
            <a:off x="2160075" y="2217135"/>
            <a:ext cx="4508748" cy="2174708"/>
          </a:xfrm>
        </p:spPr>
      </p:pic>
      <p:pic>
        <p:nvPicPr>
          <p:cNvPr id="5" name="Picture 4" descr="Figure08.09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4589822"/>
            <a:ext cx="57658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83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2-Point Perspective</a:t>
            </a:r>
          </a:p>
        </p:txBody>
      </p:sp>
      <p:pic>
        <p:nvPicPr>
          <p:cNvPr id="4" name="Content Placeholder 3" descr="Figure08.10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18" b="-7018"/>
          <a:stretch>
            <a:fillRect/>
          </a:stretch>
        </p:blipFill>
        <p:spPr>
          <a:xfrm>
            <a:off x="624886" y="2228718"/>
            <a:ext cx="4693304" cy="2263437"/>
          </a:xfrm>
        </p:spPr>
      </p:pic>
      <p:pic>
        <p:nvPicPr>
          <p:cNvPr id="5" name="Picture 4" descr="Figure08.1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86" y="4860183"/>
            <a:ext cx="4693304" cy="17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3-Point Perspective</a:t>
            </a:r>
          </a:p>
        </p:txBody>
      </p:sp>
      <p:pic>
        <p:nvPicPr>
          <p:cNvPr id="5" name="Content Placeholder 4" descr="Figure08.13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52" r="-7152"/>
          <a:stretch>
            <a:fillRect/>
          </a:stretch>
        </p:blipFill>
        <p:spPr>
          <a:xfrm>
            <a:off x="247646" y="2333538"/>
            <a:ext cx="5400082" cy="2604626"/>
          </a:xfrm>
        </p:spPr>
      </p:pic>
      <p:sp>
        <p:nvSpPr>
          <p:cNvPr id="6" name="TextBox 5"/>
          <p:cNvSpPr txBox="1"/>
          <p:nvPr/>
        </p:nvSpPr>
        <p:spPr>
          <a:xfrm>
            <a:off x="5845710" y="2741184"/>
            <a:ext cx="2927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 set of parallel lines is parallel to a world coordinate axis, the vanishing point is called a </a:t>
            </a:r>
            <a:r>
              <a:rPr lang="en-US" i="1" dirty="0"/>
              <a:t>principal vanishing point</a:t>
            </a:r>
          </a:p>
        </p:txBody>
      </p:sp>
    </p:spTree>
    <p:extLst>
      <p:ext uri="{BB962C8B-B14F-4D97-AF65-F5344CB8AC3E}">
        <p14:creationId xmlns:p14="http://schemas.microsoft.com/office/powerpoint/2010/main" val="3542948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Axis-Aligned Perspective Viewing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95562"/>
            <a:ext cx="8913813" cy="3670767"/>
          </a:xfrm>
        </p:spPr>
        <p:txBody>
          <a:bodyPr/>
          <a:lstStyle/>
          <a:p>
            <a:r>
              <a:rPr lang="en-US" dirty="0"/>
              <a:t>view direction parallel to the z axis</a:t>
            </a:r>
          </a:p>
          <a:p>
            <a:r>
              <a:rPr lang="en-US" dirty="0"/>
              <a:t>…if we trace rays from an </a:t>
            </a:r>
            <a:r>
              <a:rPr lang="en-US" dirty="0" err="1"/>
              <a:t>eyepoint</a:t>
            </a:r>
            <a:r>
              <a:rPr lang="en-US" dirty="0"/>
              <a:t>, we get perspective projection</a:t>
            </a:r>
          </a:p>
          <a:p>
            <a:pPr lvl="1"/>
            <a:r>
              <a:rPr lang="en-US" dirty="0"/>
              <a:t>in orthographic projection the rays have different origins but the same direction</a:t>
            </a:r>
          </a:p>
          <a:p>
            <a:pPr lvl="1"/>
            <a:r>
              <a:rPr lang="en-US" dirty="0"/>
              <a:t>in perspective projection the rays have the same origin and different directions</a:t>
            </a:r>
          </a:p>
        </p:txBody>
      </p:sp>
      <p:pic>
        <p:nvPicPr>
          <p:cNvPr id="4" name="Picture 3" descr="Figure08.1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652" y="4448203"/>
            <a:ext cx="4812849" cy="217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07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Axis-Aligned Perspective Viewing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95562"/>
            <a:ext cx="9144000" cy="3670767"/>
          </a:xfrm>
        </p:spPr>
        <p:txBody>
          <a:bodyPr/>
          <a:lstStyle/>
          <a:p>
            <a:r>
              <a:rPr lang="en-US" dirty="0"/>
              <a:t>We need to specify a distance d from the eye to the view plane</a:t>
            </a:r>
          </a:p>
          <a:p>
            <a:r>
              <a:rPr lang="en-US" dirty="0"/>
              <a:t>Given </a:t>
            </a:r>
            <a:r>
              <a:rPr lang="en-US" dirty="0" err="1"/>
              <a:t>h</a:t>
            </a:r>
            <a:r>
              <a:rPr lang="en-US" baseline="-25000" dirty="0" err="1"/>
              <a:t>res</a:t>
            </a:r>
            <a:r>
              <a:rPr lang="en-US" dirty="0" err="1"/>
              <a:t>,v</a:t>
            </a:r>
            <a:r>
              <a:rPr lang="en-US" baseline="-25000" dirty="0" err="1"/>
              <a:t>res</a:t>
            </a:r>
            <a:r>
              <a:rPr lang="en-US" dirty="0"/>
              <a:t>, pixel size s the ray directions will be:</a:t>
            </a:r>
          </a:p>
          <a:p>
            <a:pPr marL="0" indent="0">
              <a:buNone/>
            </a:pPr>
            <a:r>
              <a:rPr lang="en-US" dirty="0"/>
              <a:t>    (s(c-</a:t>
            </a:r>
            <a:r>
              <a:rPr lang="en-US" dirty="0" err="1"/>
              <a:t>h</a:t>
            </a:r>
            <a:r>
              <a:rPr lang="en-US" baseline="-25000" dirty="0" err="1"/>
              <a:t>res</a:t>
            </a:r>
            <a:r>
              <a:rPr lang="en-US" dirty="0"/>
              <a:t>/2 +0.5), s(r-</a:t>
            </a:r>
            <a:r>
              <a:rPr lang="en-US" dirty="0" err="1"/>
              <a:t>v</a:t>
            </a:r>
            <a:r>
              <a:rPr lang="en-US" baseline="-25000" dirty="0" err="1"/>
              <a:t>res</a:t>
            </a:r>
            <a:r>
              <a:rPr lang="en-US" dirty="0"/>
              <a:t>/2+0.5),-d)</a:t>
            </a:r>
          </a:p>
        </p:txBody>
      </p:sp>
      <p:pic>
        <p:nvPicPr>
          <p:cNvPr id="4" name="Picture 3" descr="Figure08.1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652" y="4246645"/>
            <a:ext cx="4812849" cy="217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48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camera action does varying d have?</a:t>
            </a:r>
          </a:p>
        </p:txBody>
      </p:sp>
      <p:pic>
        <p:nvPicPr>
          <p:cNvPr id="4" name="Picture 3" descr="Figure08.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97" y="3429000"/>
            <a:ext cx="57658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3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95562"/>
            <a:ext cx="8724900" cy="3670767"/>
          </a:xfrm>
        </p:spPr>
        <p:txBody>
          <a:bodyPr/>
          <a:lstStyle/>
          <a:p>
            <a:r>
              <a:rPr lang="en-US" dirty="0"/>
              <a:t>What action does the projection have on object size?</a:t>
            </a:r>
          </a:p>
          <a:p>
            <a:r>
              <a:rPr lang="en-US" dirty="0"/>
              <a:t>What if the object is between the </a:t>
            </a:r>
            <a:r>
              <a:rPr lang="en-US" dirty="0" err="1"/>
              <a:t>viewplane</a:t>
            </a:r>
            <a:r>
              <a:rPr lang="en-US" dirty="0"/>
              <a:t> and </a:t>
            </a:r>
            <a:r>
              <a:rPr lang="en-US" dirty="0" err="1"/>
              <a:t>eyepoint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25279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action does the projection have on object size?</a:t>
            </a:r>
          </a:p>
          <a:p>
            <a:r>
              <a:rPr lang="en-US" dirty="0"/>
              <a:t>What if the object is between the </a:t>
            </a:r>
            <a:r>
              <a:rPr lang="en-US" dirty="0" err="1"/>
              <a:t>viewplane</a:t>
            </a:r>
            <a:r>
              <a:rPr lang="en-US" dirty="0"/>
              <a:t> and </a:t>
            </a:r>
            <a:r>
              <a:rPr lang="en-US" dirty="0" err="1"/>
              <a:t>eyepoint</a:t>
            </a:r>
            <a:r>
              <a:rPr lang="en-US" dirty="0"/>
              <a:t>? </a:t>
            </a:r>
          </a:p>
        </p:txBody>
      </p:sp>
      <p:pic>
        <p:nvPicPr>
          <p:cNvPr id="4" name="Picture 3" descr="Figure08.17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3941805"/>
            <a:ext cx="57658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01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about when we fix d and vary the </a:t>
            </a:r>
            <a:r>
              <a:rPr lang="en-US" dirty="0" err="1"/>
              <a:t>eyepoint</a:t>
            </a:r>
            <a:r>
              <a:rPr lang="en-US" dirty="0"/>
              <a:t>?</a:t>
            </a:r>
          </a:p>
        </p:txBody>
      </p:sp>
      <p:pic>
        <p:nvPicPr>
          <p:cNvPr id="4" name="Picture 3" descr="Figure08.19(a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00" y="3406324"/>
            <a:ext cx="2597979" cy="2597979"/>
          </a:xfrm>
          <a:prstGeom prst="rect">
            <a:avLst/>
          </a:prstGeom>
        </p:spPr>
      </p:pic>
      <p:pic>
        <p:nvPicPr>
          <p:cNvPr id="5" name="Picture 4" descr="Figure08.19(b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840" y="3406324"/>
            <a:ext cx="2577823" cy="2577823"/>
          </a:xfrm>
          <a:prstGeom prst="rect">
            <a:avLst/>
          </a:prstGeom>
        </p:spPr>
      </p:pic>
      <p:pic>
        <p:nvPicPr>
          <p:cNvPr id="6" name="Picture 5" descr="Figure08.19(c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25" y="3406324"/>
            <a:ext cx="2562675" cy="25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42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Distortion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Caused by the view plane being flat</a:t>
            </a:r>
          </a:p>
          <a:p>
            <a:r>
              <a:rPr lang="en-US" dirty="0"/>
              <a:t>Our retinas are spherical</a:t>
            </a:r>
          </a:p>
          <a:p>
            <a:pPr lvl="1"/>
            <a:r>
              <a:rPr lang="en-US" dirty="0"/>
              <a:t>So we don’t see it</a:t>
            </a:r>
          </a:p>
        </p:txBody>
      </p:sp>
      <p:pic>
        <p:nvPicPr>
          <p:cNvPr id="6" name="Picture 5" descr="Figure08.2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39" y="3789829"/>
            <a:ext cx="5765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2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Viewing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050" y="3187233"/>
            <a:ext cx="4535464" cy="3670767"/>
          </a:xfrm>
        </p:spPr>
        <p:txBody>
          <a:bodyPr/>
          <a:lstStyle/>
          <a:p>
            <a:r>
              <a:rPr lang="en-US" dirty="0"/>
              <a:t>You probably already know most of this…but let’s review</a:t>
            </a:r>
          </a:p>
          <a:p>
            <a:r>
              <a:rPr lang="en-US" dirty="0"/>
              <a:t>Perspective viewing produces images that seem realistic</a:t>
            </a:r>
          </a:p>
          <a:p>
            <a:pPr lvl="1"/>
            <a:r>
              <a:rPr lang="en-US" dirty="0"/>
              <a:t>It’s similar to how our eyes work</a:t>
            </a:r>
          </a:p>
          <a:p>
            <a:pPr lvl="1"/>
            <a:r>
              <a:rPr lang="en-US" dirty="0"/>
              <a:t>Ortho is not how our eyes work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 descr="Chapter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134" y="2673563"/>
            <a:ext cx="3592766" cy="359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15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Distortion</a:t>
            </a:r>
          </a:p>
        </p:txBody>
      </p:sp>
      <p:pic>
        <p:nvPicPr>
          <p:cNvPr id="4" name="Picture 3" descr="Figure08.21(a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17" y="2492161"/>
            <a:ext cx="2726068" cy="2726068"/>
          </a:xfrm>
          <a:prstGeom prst="rect">
            <a:avLst/>
          </a:prstGeom>
        </p:spPr>
      </p:pic>
      <p:pic>
        <p:nvPicPr>
          <p:cNvPr id="5" name="Picture 4" descr="Figure08.21(c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991" y="2492161"/>
            <a:ext cx="2698757" cy="26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31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99" y="2595562"/>
            <a:ext cx="8494713" cy="3670767"/>
          </a:xfrm>
        </p:spPr>
        <p:txBody>
          <a:bodyPr/>
          <a:lstStyle/>
          <a:p>
            <a:r>
              <a:rPr lang="en-US" dirty="0"/>
              <a:t>How can you zoom in an orthographic projection?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Would a plane not parallel to the view direction have a horizon?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71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87233"/>
            <a:ext cx="7610476" cy="3670767"/>
          </a:xfrm>
        </p:spPr>
        <p:txBody>
          <a:bodyPr/>
          <a:lstStyle/>
          <a:p>
            <a:r>
              <a:rPr lang="en-US" dirty="0"/>
              <a:t>What we’ve seen so far is restrictive</a:t>
            </a:r>
          </a:p>
          <a:p>
            <a:pPr lvl="1"/>
            <a:r>
              <a:rPr lang="en-US" dirty="0"/>
              <a:t>…let’s lift the restrictions</a:t>
            </a:r>
          </a:p>
          <a:p>
            <a:pPr lvl="1"/>
            <a:endParaRPr lang="en-US" dirty="0"/>
          </a:p>
          <a:p>
            <a:r>
              <a:rPr lang="en-US" dirty="0"/>
              <a:t>Let’s implement a virtual pinhole camera</a:t>
            </a:r>
          </a:p>
        </p:txBody>
      </p:sp>
      <p:pic>
        <p:nvPicPr>
          <p:cNvPr id="4" name="Picture 3" descr="Chapter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099" y="2355630"/>
            <a:ext cx="3265714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45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Pinhole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858" y="2252913"/>
            <a:ext cx="7610476" cy="36707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the following parameters</a:t>
            </a:r>
          </a:p>
          <a:p>
            <a:r>
              <a:rPr lang="en-US" dirty="0" err="1"/>
              <a:t>eyepoint</a:t>
            </a:r>
            <a:endParaRPr lang="en-US" dirty="0"/>
          </a:p>
          <a:p>
            <a:r>
              <a:rPr lang="en-US" dirty="0"/>
              <a:t>view direction</a:t>
            </a:r>
          </a:p>
          <a:p>
            <a:r>
              <a:rPr lang="en-US" dirty="0"/>
              <a:t>orientation around the view direction</a:t>
            </a:r>
          </a:p>
          <a:p>
            <a:r>
              <a:rPr lang="en-US" dirty="0"/>
              <a:t>distance to the view plane</a:t>
            </a:r>
          </a:p>
          <a:p>
            <a:endParaRPr lang="en-US" dirty="0"/>
          </a:p>
        </p:txBody>
      </p:sp>
      <p:pic>
        <p:nvPicPr>
          <p:cNvPr id="4" name="Picture 3" descr="Figure09.0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681" y="4072112"/>
            <a:ext cx="4659045" cy="217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78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856"/>
            <a:ext cx="91440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Compare with a Real Pinhole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799" y="2273070"/>
            <a:ext cx="7610476" cy="3670767"/>
          </a:xfrm>
        </p:spPr>
        <p:txBody>
          <a:bodyPr/>
          <a:lstStyle/>
          <a:p>
            <a:r>
              <a:rPr lang="en-US" dirty="0"/>
              <a:t>What is the difference? What is the effect?</a:t>
            </a:r>
          </a:p>
        </p:txBody>
      </p:sp>
      <p:pic>
        <p:nvPicPr>
          <p:cNvPr id="4" name="Picture 3" descr="Figure09.0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05" y="3416789"/>
            <a:ext cx="6502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55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Setting up a Viewing Coordinate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94191"/>
            <a:ext cx="7610476" cy="3670767"/>
          </a:xfrm>
        </p:spPr>
        <p:txBody>
          <a:bodyPr/>
          <a:lstStyle/>
          <a:p>
            <a:r>
              <a:rPr lang="en-US" dirty="0"/>
              <a:t>We need to find ray directions through the view plane</a:t>
            </a:r>
          </a:p>
          <a:p>
            <a:r>
              <a:rPr lang="en-US" dirty="0"/>
              <a:t>We’ll look at the </a:t>
            </a:r>
            <a:r>
              <a:rPr lang="en-US" dirty="0" err="1"/>
              <a:t>viewplane</a:t>
            </a:r>
            <a:r>
              <a:rPr lang="en-US" dirty="0"/>
              <a:t> from a frame</a:t>
            </a:r>
          </a:p>
          <a:p>
            <a:pPr lvl="1"/>
            <a:r>
              <a:rPr lang="en-US" dirty="0"/>
              <a:t>Based at the </a:t>
            </a:r>
            <a:r>
              <a:rPr lang="en-US" dirty="0" err="1"/>
              <a:t>eyepoint</a:t>
            </a:r>
            <a:endParaRPr lang="en-US" dirty="0"/>
          </a:p>
          <a:p>
            <a:pPr lvl="1"/>
            <a:r>
              <a:rPr lang="en-US" dirty="0"/>
              <a:t>Defined by the viewing parameters</a:t>
            </a:r>
          </a:p>
          <a:p>
            <a:pPr lvl="2"/>
            <a:r>
              <a:rPr lang="en-US" dirty="0"/>
              <a:t>eye point </a:t>
            </a:r>
            <a:r>
              <a:rPr lang="en-US" b="1" i="1" dirty="0"/>
              <a:t>e</a:t>
            </a:r>
          </a:p>
          <a:p>
            <a:pPr lvl="2"/>
            <a:r>
              <a:rPr lang="en-US" dirty="0"/>
              <a:t>look-at point </a:t>
            </a:r>
            <a:r>
              <a:rPr lang="en-US" b="1" i="1" dirty="0"/>
              <a:t>l</a:t>
            </a:r>
          </a:p>
          <a:p>
            <a:pPr lvl="2"/>
            <a:r>
              <a:rPr lang="en-US" dirty="0"/>
              <a:t>up vector </a:t>
            </a:r>
            <a:r>
              <a:rPr lang="en-US" b="1" i="1" dirty="0"/>
              <a:t>up</a:t>
            </a:r>
          </a:p>
          <a:p>
            <a:pPr lvl="2"/>
            <a:r>
              <a:rPr lang="en-US" dirty="0"/>
              <a:t>view plane distance </a:t>
            </a:r>
            <a:r>
              <a:rPr lang="en-US" i="1" dirty="0"/>
              <a:t>d</a:t>
            </a:r>
          </a:p>
          <a:p>
            <a:r>
              <a:rPr lang="en-US" i="1" dirty="0"/>
              <a:t>(</a:t>
            </a:r>
            <a:r>
              <a:rPr lang="en-US" i="1" dirty="0" err="1"/>
              <a:t>x</a:t>
            </a:r>
            <a:r>
              <a:rPr lang="en-US" i="1" baseline="-25000" dirty="0" err="1"/>
              <a:t>v</a:t>
            </a:r>
            <a:r>
              <a:rPr lang="en-US" i="1" dirty="0" err="1"/>
              <a:t>,y</a:t>
            </a:r>
            <a:r>
              <a:rPr lang="en-US" i="1" baseline="-25000" dirty="0" err="1"/>
              <a:t>v</a:t>
            </a:r>
            <a:r>
              <a:rPr lang="en-US" i="1" dirty="0" err="1"/>
              <a:t>,z</a:t>
            </a:r>
            <a:r>
              <a:rPr lang="en-US" i="1" baseline="-25000" dirty="0" err="1"/>
              <a:t>v</a:t>
            </a:r>
            <a:r>
              <a:rPr lang="en-US" i="1" dirty="0"/>
              <a:t>) </a:t>
            </a:r>
            <a:r>
              <a:rPr lang="en-US" dirty="0"/>
              <a:t>are points in this</a:t>
            </a:r>
            <a:br>
              <a:rPr lang="en-US" dirty="0"/>
            </a:br>
            <a:r>
              <a:rPr lang="en-US" dirty="0"/>
              <a:t>frame</a:t>
            </a:r>
          </a:p>
        </p:txBody>
      </p:sp>
      <p:pic>
        <p:nvPicPr>
          <p:cNvPr id="4" name="Picture 3" descr="Figure09.0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23" y="3890063"/>
            <a:ext cx="5067090" cy="2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44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ONB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46" y="2232758"/>
            <a:ext cx="7610476" cy="36707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ONB= orthonormal basis</a:t>
            </a:r>
          </a:p>
        </p:txBody>
      </p:sp>
      <p:pic>
        <p:nvPicPr>
          <p:cNvPr id="4" name="Picture 3" descr="Figure09.0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31" y="2378380"/>
            <a:ext cx="4146152" cy="1662114"/>
          </a:xfrm>
          <a:prstGeom prst="rect">
            <a:avLst/>
          </a:prstGeom>
        </p:spPr>
      </p:pic>
      <p:pic>
        <p:nvPicPr>
          <p:cNvPr id="5" name="Picture 4" descr="Figure09.05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148" y="4584700"/>
            <a:ext cx="4108735" cy="1855266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472329"/>
              </p:ext>
            </p:extLst>
          </p:nvPr>
        </p:nvGraphicFramePr>
        <p:xfrm>
          <a:off x="426850" y="3111287"/>
          <a:ext cx="3646081" cy="208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5" imgW="1219200" imgH="698500" progId="Equation.3">
                  <p:embed/>
                </p:oleObj>
              </mc:Choice>
              <mc:Fallback>
                <p:oleObj name="Equation" r:id="rId5" imgW="12192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6850" y="3111287"/>
                        <a:ext cx="3646081" cy="2088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9604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Ray Calculation</a:t>
            </a:r>
          </a:p>
        </p:txBody>
      </p:sp>
      <p:pic>
        <p:nvPicPr>
          <p:cNvPr id="4" name="Content Placeholder 3" descr="Figure09.07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8" t="10556" r="23905" b="5433"/>
          <a:stretch/>
        </p:blipFill>
        <p:spPr>
          <a:xfrm>
            <a:off x="0" y="2038256"/>
            <a:ext cx="3769476" cy="308383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472865" y="2248378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000"/>
              </a:spcBef>
              <a:buClr>
                <a:schemeClr val="accent2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Direction u is parallel to pixel rows</a:t>
            </a:r>
          </a:p>
          <a:p>
            <a:r>
              <a:rPr lang="en-US" dirty="0"/>
              <a:t>Direction v is parallel to pixel columns</a:t>
            </a:r>
          </a:p>
          <a:p>
            <a:r>
              <a:rPr lang="en-US" dirty="0"/>
              <a:t>x</a:t>
            </a:r>
            <a:r>
              <a:rPr lang="en-US" i="1" baseline="-25000" dirty="0"/>
              <a:t>v</a:t>
            </a:r>
            <a:r>
              <a:rPr lang="en-US" dirty="0"/>
              <a:t>=s(c-</a:t>
            </a:r>
            <a:r>
              <a:rPr lang="en-US" dirty="0" err="1"/>
              <a:t>h</a:t>
            </a:r>
            <a:r>
              <a:rPr lang="en-US" baseline="-25000" dirty="0" err="1"/>
              <a:t>res</a:t>
            </a:r>
            <a:r>
              <a:rPr lang="en-US" dirty="0"/>
              <a:t>/2 +</a:t>
            </a:r>
            <a:r>
              <a:rPr lang="en-US" dirty="0" err="1"/>
              <a:t>p</a:t>
            </a:r>
            <a:r>
              <a:rPr lang="en-US" baseline="-25000" dirty="0" err="1"/>
              <a:t>x</a:t>
            </a:r>
            <a:r>
              <a:rPr lang="en-US" dirty="0"/>
              <a:t>)</a:t>
            </a:r>
          </a:p>
          <a:p>
            <a:r>
              <a:rPr lang="en-US" dirty="0" err="1"/>
              <a:t>y</a:t>
            </a:r>
            <a:r>
              <a:rPr lang="en-US" u="sng" dirty="0" err="1"/>
              <a:t>v</a:t>
            </a:r>
            <a:r>
              <a:rPr lang="en-US" dirty="0"/>
              <a:t>= s(r-</a:t>
            </a:r>
            <a:r>
              <a:rPr lang="en-US" dirty="0" err="1"/>
              <a:t>v</a:t>
            </a:r>
            <a:r>
              <a:rPr lang="en-US" baseline="-25000" dirty="0" err="1"/>
              <a:t>res</a:t>
            </a:r>
            <a:r>
              <a:rPr lang="en-US" dirty="0"/>
              <a:t>/2+p</a:t>
            </a:r>
            <a:r>
              <a:rPr lang="en-US" baseline="-25000" dirty="0"/>
              <a:t>y</a:t>
            </a:r>
            <a:r>
              <a:rPr lang="en-US" dirty="0"/>
              <a:t>)</a:t>
            </a:r>
          </a:p>
          <a:p>
            <a:r>
              <a:rPr lang="en-US" dirty="0"/>
              <a:t>What are </a:t>
            </a:r>
            <a:r>
              <a:rPr lang="en-US" dirty="0" err="1"/>
              <a:t>p</a:t>
            </a:r>
            <a:r>
              <a:rPr lang="en-US" baseline="-25000" dirty="0" err="1"/>
              <a:t>x</a:t>
            </a:r>
            <a:r>
              <a:rPr lang="en-US" dirty="0"/>
              <a:t> and </a:t>
            </a:r>
            <a:r>
              <a:rPr lang="en-US" dirty="0" err="1"/>
              <a:t>p</a:t>
            </a:r>
            <a:r>
              <a:rPr lang="en-US" baseline="-25000" dirty="0" err="1"/>
              <a:t>y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11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Ray 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</a:t>
            </a:r>
            <a:r>
              <a:rPr lang="en-US" i="1" dirty="0"/>
              <a:t>(</a:t>
            </a:r>
            <a:r>
              <a:rPr lang="en-US" i="1" dirty="0" err="1"/>
              <a:t>x</a:t>
            </a:r>
            <a:r>
              <a:rPr lang="en-US" i="1" baseline="-25000" dirty="0" err="1"/>
              <a:t>v</a:t>
            </a:r>
            <a:r>
              <a:rPr lang="en-US" i="1" dirty="0" err="1"/>
              <a:t>,y</a:t>
            </a:r>
            <a:r>
              <a:rPr lang="en-US" i="1" baseline="-25000" dirty="0" err="1"/>
              <a:t>v</a:t>
            </a:r>
            <a:r>
              <a:rPr lang="en-US" i="1" dirty="0"/>
              <a:t>)  </a:t>
            </a:r>
            <a:r>
              <a:rPr lang="en-US" dirty="0"/>
              <a:t>in view coordinates</a:t>
            </a:r>
          </a:p>
          <a:p>
            <a:r>
              <a:rPr lang="en-US" dirty="0"/>
              <a:t>What is the view coordinate in the </a:t>
            </a:r>
            <a:r>
              <a:rPr lang="en-US" b="1" i="1" dirty="0"/>
              <a:t>w</a:t>
            </a:r>
            <a:r>
              <a:rPr lang="en-US" dirty="0"/>
              <a:t> direction?</a:t>
            </a:r>
          </a:p>
          <a:p>
            <a:r>
              <a:rPr lang="en-US" dirty="0"/>
              <a:t>What is the direction vector in world coordinates?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644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Ray 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</a:t>
            </a:r>
            <a:r>
              <a:rPr lang="en-US" i="1" dirty="0"/>
              <a:t>(</a:t>
            </a:r>
            <a:r>
              <a:rPr lang="en-US" i="1" dirty="0" err="1"/>
              <a:t>x</a:t>
            </a:r>
            <a:r>
              <a:rPr lang="en-US" i="1" baseline="-25000" dirty="0" err="1"/>
              <a:t>v</a:t>
            </a:r>
            <a:r>
              <a:rPr lang="en-US" i="1" dirty="0" err="1"/>
              <a:t>,y</a:t>
            </a:r>
            <a:r>
              <a:rPr lang="en-US" i="1" baseline="-25000" dirty="0" err="1"/>
              <a:t>v</a:t>
            </a:r>
            <a:r>
              <a:rPr lang="en-US" i="1" dirty="0"/>
              <a:t>)  </a:t>
            </a:r>
            <a:r>
              <a:rPr lang="en-US" dirty="0"/>
              <a:t>in view coordinates</a:t>
            </a:r>
          </a:p>
          <a:p>
            <a:r>
              <a:rPr lang="en-US" dirty="0"/>
              <a:t>What is the view coordinate in the </a:t>
            </a:r>
            <a:r>
              <a:rPr lang="en-US" b="1" i="1" dirty="0"/>
              <a:t>w</a:t>
            </a:r>
            <a:r>
              <a:rPr lang="en-US" dirty="0"/>
              <a:t> direction?</a:t>
            </a:r>
          </a:p>
          <a:p>
            <a:r>
              <a:rPr lang="en-US" dirty="0"/>
              <a:t>What is the direction vector in world coordinates?</a:t>
            </a:r>
          </a:p>
          <a:p>
            <a:pPr lvl="1"/>
            <a:r>
              <a:rPr lang="en-US" dirty="0" err="1"/>
              <a:t>eyepoint</a:t>
            </a:r>
            <a:r>
              <a:rPr lang="en-US" dirty="0"/>
              <a:t> is origin, so </a:t>
            </a:r>
            <a:r>
              <a:rPr lang="en-US" i="1" dirty="0"/>
              <a:t>d</a:t>
            </a:r>
            <a:r>
              <a:rPr lang="en-US" i="1" baseline="-25000" dirty="0"/>
              <a:t>v</a:t>
            </a:r>
            <a:r>
              <a:rPr lang="en-US" i="1" dirty="0"/>
              <a:t>=(x</a:t>
            </a:r>
            <a:r>
              <a:rPr lang="en-US" i="1" baseline="-25000" dirty="0"/>
              <a:t>v</a:t>
            </a:r>
            <a:r>
              <a:rPr lang="en-US" i="1" dirty="0"/>
              <a:t>-0,y</a:t>
            </a:r>
            <a:r>
              <a:rPr lang="en-US" i="1" baseline="-25000" dirty="0"/>
              <a:t>v</a:t>
            </a:r>
            <a:r>
              <a:rPr lang="en-US" i="1" dirty="0"/>
              <a:t>-0,-d-0)</a:t>
            </a:r>
          </a:p>
          <a:p>
            <a:pPr lvl="1"/>
            <a:r>
              <a:rPr lang="en-US" b="1" i="1" dirty="0" err="1"/>
              <a:t>u,v,w</a:t>
            </a:r>
            <a:r>
              <a:rPr lang="en-US" b="1" i="1" dirty="0"/>
              <a:t> </a:t>
            </a:r>
            <a:r>
              <a:rPr lang="en-US" dirty="0"/>
              <a:t>are in world coordinates</a:t>
            </a:r>
          </a:p>
          <a:p>
            <a:pPr lvl="1"/>
            <a:r>
              <a:rPr lang="en-US" dirty="0"/>
              <a:t>we have </a:t>
            </a:r>
            <a:r>
              <a:rPr lang="en-US" b="1" i="1" dirty="0"/>
              <a:t>d</a:t>
            </a:r>
            <a:r>
              <a:rPr lang="en-US" i="1" dirty="0"/>
              <a:t> = </a:t>
            </a:r>
            <a:r>
              <a:rPr lang="en-US" i="1" dirty="0" err="1"/>
              <a:t>x</a:t>
            </a:r>
            <a:r>
              <a:rPr lang="en-US" i="1" baseline="-25000" dirty="0" err="1"/>
              <a:t>v</a:t>
            </a:r>
            <a:r>
              <a:rPr lang="en-US" b="1" i="1" dirty="0" err="1"/>
              <a:t>u</a:t>
            </a:r>
            <a:r>
              <a:rPr lang="en-US" i="1" dirty="0" err="1"/>
              <a:t>+y</a:t>
            </a:r>
            <a:r>
              <a:rPr lang="en-US" i="1" baseline="-25000" dirty="0" err="1"/>
              <a:t>v</a:t>
            </a:r>
            <a:r>
              <a:rPr lang="en-US" b="1" i="1" dirty="0" err="1"/>
              <a:t>v</a:t>
            </a:r>
            <a:r>
              <a:rPr lang="en-US" i="1" dirty="0" err="1"/>
              <a:t>-d</a:t>
            </a:r>
            <a:r>
              <a:rPr lang="en-US" b="1" i="1" dirty="0" err="1"/>
              <a:t>w</a:t>
            </a:r>
            <a:endParaRPr lang="en-US" b="1" i="1" dirty="0"/>
          </a:p>
          <a:p>
            <a:pPr marL="0" indent="0">
              <a:buNone/>
            </a:pPr>
            <a:r>
              <a:rPr lang="en-US" dirty="0"/>
              <a:t>…need to normalize </a:t>
            </a:r>
            <a:r>
              <a:rPr lang="en-US" b="1" i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89759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95562"/>
            <a:ext cx="8724900" cy="3670767"/>
          </a:xfrm>
        </p:spPr>
        <p:txBody>
          <a:bodyPr/>
          <a:lstStyle/>
          <a:p>
            <a:r>
              <a:rPr lang="en-US" dirty="0"/>
              <a:t>A projection (for CG): transforms 3D points in space into 2D points on a </a:t>
            </a:r>
            <a:r>
              <a:rPr lang="en-US" i="1" dirty="0"/>
              <a:t>view plane</a:t>
            </a:r>
          </a:p>
          <a:p>
            <a:r>
              <a:rPr lang="en-US" dirty="0"/>
              <a:t>Points are transformed along straight lines called </a:t>
            </a:r>
            <a:r>
              <a:rPr lang="en-US" i="1" dirty="0"/>
              <a:t>projectors</a:t>
            </a:r>
          </a:p>
          <a:p>
            <a:r>
              <a:rPr lang="en-US" dirty="0"/>
              <a:t>In perspective projection, they converge to a point called the </a:t>
            </a:r>
            <a:r>
              <a:rPr lang="en-US" i="1" dirty="0"/>
              <a:t>center of projection</a:t>
            </a:r>
          </a:p>
        </p:txBody>
      </p:sp>
      <p:pic>
        <p:nvPicPr>
          <p:cNvPr id="4" name="Picture 3" descr="Figure08.0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653" y="4530464"/>
            <a:ext cx="5035986" cy="19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63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 descr="Figure09.09(a)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01" r="-2691"/>
          <a:stretch/>
        </p:blipFill>
        <p:spPr>
          <a:xfrm>
            <a:off x="0" y="2192448"/>
            <a:ext cx="4164049" cy="3810000"/>
          </a:xfrm>
        </p:spPr>
      </p:pic>
      <p:pic>
        <p:nvPicPr>
          <p:cNvPr id="5" name="Picture 4" descr="Figure09.09(c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235" y="219244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72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any viewing system, there are pathological parameter values that can break the system.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 does this happen for the parameters we have described?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36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95562"/>
            <a:ext cx="8724900" cy="3670767"/>
          </a:xfrm>
        </p:spPr>
        <p:txBody>
          <a:bodyPr/>
          <a:lstStyle/>
          <a:p>
            <a:r>
              <a:rPr lang="en-US" dirty="0"/>
              <a:t>The</a:t>
            </a:r>
            <a:r>
              <a:rPr lang="en-US" i="1" dirty="0"/>
              <a:t> view volume </a:t>
            </a:r>
            <a:r>
              <a:rPr lang="en-US" dirty="0"/>
              <a:t>is an infinite 4-sided pyramid</a:t>
            </a:r>
          </a:p>
          <a:p>
            <a:r>
              <a:rPr lang="en-US" dirty="0"/>
              <a:t>Corners of the viewport define the sides of the pyramid</a:t>
            </a:r>
          </a:p>
          <a:p>
            <a:r>
              <a:rPr lang="en-US" dirty="0"/>
              <a:t>Apex is at the </a:t>
            </a:r>
            <a:r>
              <a:rPr lang="en-US" dirty="0" err="1"/>
              <a:t>CoP</a:t>
            </a:r>
            <a:r>
              <a:rPr lang="en-US" dirty="0"/>
              <a:t> (center of projection)</a:t>
            </a:r>
          </a:p>
        </p:txBody>
      </p:sp>
      <p:pic>
        <p:nvPicPr>
          <p:cNvPr id="4" name="Picture 3" descr="Figure08.0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81" y="3808740"/>
            <a:ext cx="5765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2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2454471"/>
            <a:ext cx="8913813" cy="3670767"/>
          </a:xfrm>
        </p:spPr>
        <p:txBody>
          <a:bodyPr/>
          <a:lstStyle/>
          <a:p>
            <a:r>
              <a:rPr lang="en-US" dirty="0"/>
              <a:t>In a general perspective viewing system the following are arbitrary:</a:t>
            </a:r>
          </a:p>
          <a:p>
            <a:pPr lvl="1"/>
            <a:r>
              <a:rPr lang="en-US" dirty="0"/>
              <a:t>location of </a:t>
            </a:r>
            <a:r>
              <a:rPr lang="en-US" dirty="0" err="1"/>
              <a:t>CoP</a:t>
            </a:r>
            <a:endParaRPr lang="en-US" dirty="0"/>
          </a:p>
          <a:p>
            <a:pPr lvl="1"/>
            <a:r>
              <a:rPr lang="en-US" dirty="0"/>
              <a:t>location of the view plane</a:t>
            </a:r>
          </a:p>
          <a:p>
            <a:pPr lvl="1"/>
            <a:r>
              <a:rPr lang="en-US" dirty="0"/>
              <a:t>orientation of the  view plane</a:t>
            </a:r>
          </a:p>
          <a:p>
            <a:r>
              <a:rPr lang="en-US" dirty="0"/>
              <a:t>We’ll use a special case:</a:t>
            </a:r>
          </a:p>
          <a:p>
            <a:pPr lvl="1"/>
            <a:r>
              <a:rPr lang="en-US" dirty="0"/>
              <a:t>center of projection and center of the viewport define view direction</a:t>
            </a:r>
          </a:p>
          <a:p>
            <a:pPr lvl="1"/>
            <a:r>
              <a:rPr lang="en-US" dirty="0"/>
              <a:t>view plane is perpendicular to this view direction</a:t>
            </a:r>
          </a:p>
        </p:txBody>
      </p:sp>
    </p:spTree>
    <p:extLst>
      <p:ext uri="{BB962C8B-B14F-4D97-AF65-F5344CB8AC3E}">
        <p14:creationId xmlns:p14="http://schemas.microsoft.com/office/powerpoint/2010/main" val="2915498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need to do clipping? </a:t>
            </a:r>
          </a:p>
          <a:p>
            <a:r>
              <a:rPr lang="en-US" dirty="0"/>
              <a:t>Field of view is the angle subtended at the </a:t>
            </a:r>
            <a:r>
              <a:rPr lang="en-US" dirty="0" err="1"/>
              <a:t>CoP</a:t>
            </a:r>
            <a:r>
              <a:rPr lang="en-US" dirty="0"/>
              <a:t> by the bottom and top of the viewport</a:t>
            </a:r>
          </a:p>
        </p:txBody>
      </p:sp>
      <p:pic>
        <p:nvPicPr>
          <p:cNvPr id="4" name="Picture 3" descr="Figure08.0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4229100"/>
            <a:ext cx="57658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99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of the Perspective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891" y="2595562"/>
            <a:ext cx="8483009" cy="3670767"/>
          </a:xfrm>
        </p:spPr>
        <p:txBody>
          <a:bodyPr/>
          <a:lstStyle/>
          <a:p>
            <a:r>
              <a:rPr lang="en-US" dirty="0"/>
              <a:t>The projection of an object gets smaller as the object gets farther away from the </a:t>
            </a:r>
            <a:r>
              <a:rPr lang="en-US" dirty="0" err="1"/>
              <a:t>CoP</a:t>
            </a:r>
            <a:endParaRPr lang="en-US" dirty="0"/>
          </a:p>
          <a:p>
            <a:r>
              <a:rPr lang="en-US" dirty="0"/>
              <a:t>The perspective projection preserves straight lines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Figure08.0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78" y="3739598"/>
            <a:ext cx="57658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86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of the Perspective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595563"/>
            <a:ext cx="7610476" cy="1234034"/>
          </a:xfrm>
        </p:spPr>
        <p:txBody>
          <a:bodyPr/>
          <a:lstStyle/>
          <a:p>
            <a:r>
              <a:rPr lang="en-US" dirty="0"/>
              <a:t>Foreshortening: the size of an object's dimensions along the line of sight appear relatively shorter than dimensions across the line of sight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933" y="3492402"/>
            <a:ext cx="3407424" cy="2861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2364" y="4393957"/>
            <a:ext cx="4474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Andrea Mantegna, </a:t>
            </a:r>
            <a:br>
              <a:rPr lang="en-US" dirty="0"/>
            </a:br>
            <a:r>
              <a:rPr lang="en-US" dirty="0"/>
              <a:t>The Lamentation over the Dead Christ</a:t>
            </a:r>
          </a:p>
          <a:p>
            <a:r>
              <a:rPr lang="en-US" dirty="0"/>
              <a:t>1480</a:t>
            </a:r>
          </a:p>
        </p:txBody>
      </p:sp>
    </p:spTree>
    <p:extLst>
      <p:ext uri="{BB962C8B-B14F-4D97-AF65-F5344CB8AC3E}">
        <p14:creationId xmlns:p14="http://schemas.microsoft.com/office/powerpoint/2010/main" val="4250589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of the Perspective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891" y="2252914"/>
            <a:ext cx="8483009" cy="3670767"/>
          </a:xfrm>
        </p:spPr>
        <p:txBody>
          <a:bodyPr/>
          <a:lstStyle/>
          <a:p>
            <a:r>
              <a:rPr lang="en-US" b="1" dirty="0"/>
              <a:t>When they are parallel to the view plane</a:t>
            </a:r>
            <a:r>
              <a:rPr lang="en-US" dirty="0"/>
              <a:t>, the projection preserves parallel lines </a:t>
            </a:r>
          </a:p>
          <a:p>
            <a:r>
              <a:rPr lang="en-US" dirty="0"/>
              <a:t> </a:t>
            </a:r>
            <a:r>
              <a:rPr lang="en-US" b="1" dirty="0"/>
              <a:t>When they are NOT parallel to the view plane</a:t>
            </a:r>
            <a:r>
              <a:rPr lang="en-US" dirty="0"/>
              <a:t>, parallel lines converge to a vanishing point on the view plane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Figure08.07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94" y="3967881"/>
            <a:ext cx="576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44466"/>
      </p:ext>
    </p:extLst>
  </p:cSld>
  <p:clrMapOvr>
    <a:masterClrMapping/>
  </p:clrMapOvr>
</p:sld>
</file>

<file path=ppt/theme/theme1.xml><?xml version="1.0" encoding="utf-8"?>
<a:theme xmlns:a="http://schemas.openxmlformats.org/drawingml/2006/main" name="DAK1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DAK1.thmx</Template>
  <TotalTime>42500</TotalTime>
  <Words>896</Words>
  <Application>Microsoft Office PowerPoint</Application>
  <PresentationFormat>On-screen Show (4:3)</PresentationFormat>
  <Paragraphs>136</Paragraphs>
  <Slides>31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Century Gothic</vt:lpstr>
      <vt:lpstr>Wingdings 2</vt:lpstr>
      <vt:lpstr>DAK1</vt:lpstr>
      <vt:lpstr>Equation</vt:lpstr>
      <vt:lpstr>CS 419: Production Rendering   Viewing</vt:lpstr>
      <vt:lpstr>Perspective Viewing</vt:lpstr>
      <vt:lpstr>Definitions</vt:lpstr>
      <vt:lpstr>Definitions</vt:lpstr>
      <vt:lpstr>Definitions</vt:lpstr>
      <vt:lpstr>Definitions</vt:lpstr>
      <vt:lpstr>Properties of the Perspective Projection</vt:lpstr>
      <vt:lpstr>Properties of the Perspective Projection</vt:lpstr>
      <vt:lpstr>Properties of the Perspective Projection</vt:lpstr>
      <vt:lpstr>The Horizon and Vanishing Points</vt:lpstr>
      <vt:lpstr>2-Point Perspective</vt:lpstr>
      <vt:lpstr>3-Point Perspective</vt:lpstr>
      <vt:lpstr>Axis-Aligned Perspective Viewing</vt:lpstr>
      <vt:lpstr>Axis-Aligned Perspective Viewing</vt:lpstr>
      <vt:lpstr>Perspective Effects</vt:lpstr>
      <vt:lpstr>Perspective Effects</vt:lpstr>
      <vt:lpstr>Perspective Effects</vt:lpstr>
      <vt:lpstr>Perspective Effects</vt:lpstr>
      <vt:lpstr>Perspective Distortion</vt:lpstr>
      <vt:lpstr>Perspective Distortion</vt:lpstr>
      <vt:lpstr>Some questions</vt:lpstr>
      <vt:lpstr>Viewing</vt:lpstr>
      <vt:lpstr>Virtual Pinhole Camera</vt:lpstr>
      <vt:lpstr>Compare with a Real Pinhole Camera</vt:lpstr>
      <vt:lpstr>Setting up a Viewing Coordinate System</vt:lpstr>
      <vt:lpstr>Computing the ONB</vt:lpstr>
      <vt:lpstr>Primary Ray Calculation</vt:lpstr>
      <vt:lpstr>Primary Ray Direction</vt:lpstr>
      <vt:lpstr>Primary Ray Direction</vt:lpstr>
      <vt:lpstr>Example</vt:lpstr>
      <vt:lpstr>Singularity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visualization and analysis tool for reservoir modeling and fluid-flow simulation</dc:title>
  <dc:creator>Don Keefer</dc:creator>
  <cp:lastModifiedBy>Eric Shaffer</cp:lastModifiedBy>
  <cp:revision>195</cp:revision>
  <dcterms:created xsi:type="dcterms:W3CDTF">2012-04-01T22:10:48Z</dcterms:created>
  <dcterms:modified xsi:type="dcterms:W3CDTF">2018-09-10T18:00:43Z</dcterms:modified>
</cp:coreProperties>
</file>